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  <p:embeddedFont>
      <p:font typeface="Quattrocento" panose="02020502030000000404" pitchFamily="18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AC0B9-E6DD-4176-914D-C22DC0135BAF}" v="21" dt="2025-09-29T04:29:32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a Ashwitha" userId="2976460b5db6d37e" providerId="LiveId" clId="{31BB897C-AA83-40C7-98A5-DFF8D2288725}"/>
    <pc:docChg chg="undo custSel addSld delSld modSld sldOrd">
      <pc:chgData name="Kota Ashwitha" userId="2976460b5db6d37e" providerId="LiveId" clId="{31BB897C-AA83-40C7-98A5-DFF8D2288725}" dt="2025-09-29T04:29:32.027" v="249" actId="14100"/>
      <pc:docMkLst>
        <pc:docMk/>
      </pc:docMkLst>
      <pc:sldChg chg="addSp delSp modSp mod">
        <pc:chgData name="Kota Ashwitha" userId="2976460b5db6d37e" providerId="LiveId" clId="{31BB897C-AA83-40C7-98A5-DFF8D2288725}" dt="2025-09-29T04:15:46.743" v="244" actId="1076"/>
        <pc:sldMkLst>
          <pc:docMk/>
          <pc:sldMk cId="0" sldId="260"/>
        </pc:sldMkLst>
        <pc:spChg chg="mod">
          <ac:chgData name="Kota Ashwitha" userId="2976460b5db6d37e" providerId="LiveId" clId="{31BB897C-AA83-40C7-98A5-DFF8D2288725}" dt="2025-09-29T04:04:53.891" v="61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Kota Ashwitha" userId="2976460b5db6d37e" providerId="LiveId" clId="{31BB897C-AA83-40C7-98A5-DFF8D2288725}" dt="2025-09-29T04:05:07.276" v="64" actId="1076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Kota Ashwitha" userId="2976460b5db6d37e" providerId="LiveId" clId="{31BB897C-AA83-40C7-98A5-DFF8D2288725}" dt="2025-09-29T04:05:15.645" v="67" actId="478"/>
          <ac:spMkLst>
            <pc:docMk/>
            <pc:sldMk cId="0" sldId="260"/>
            <ac:spMk id="15" creationId="{810C0E5B-EC35-C5A4-47D9-B07468442682}"/>
          </ac:spMkLst>
        </pc:spChg>
        <pc:spChg chg="add del mod">
          <ac:chgData name="Kota Ashwitha" userId="2976460b5db6d37e" providerId="LiveId" clId="{31BB897C-AA83-40C7-98A5-DFF8D2288725}" dt="2025-09-29T04:07:39.163" v="163" actId="478"/>
          <ac:spMkLst>
            <pc:docMk/>
            <pc:sldMk cId="0" sldId="260"/>
            <ac:spMk id="17" creationId="{C722C34E-1A12-BB4E-B8AA-8F5549DAD415}"/>
          </ac:spMkLst>
        </pc:spChg>
        <pc:spChg chg="add mod">
          <ac:chgData name="Kota Ashwitha" userId="2976460b5db6d37e" providerId="LiveId" clId="{31BB897C-AA83-40C7-98A5-DFF8D2288725}" dt="2025-09-29T04:09:40.692" v="179" actId="1076"/>
          <ac:spMkLst>
            <pc:docMk/>
            <pc:sldMk cId="0" sldId="260"/>
            <ac:spMk id="19" creationId="{98926C7C-1E0F-C816-3128-A25CCB245DC6}"/>
          </ac:spMkLst>
        </pc:spChg>
        <pc:spChg chg="add mod">
          <ac:chgData name="Kota Ashwitha" userId="2976460b5db6d37e" providerId="LiveId" clId="{31BB897C-AA83-40C7-98A5-DFF8D2288725}" dt="2025-09-29T04:09:46.286" v="180" actId="1076"/>
          <ac:spMkLst>
            <pc:docMk/>
            <pc:sldMk cId="0" sldId="260"/>
            <ac:spMk id="21" creationId="{E8298C3E-E378-F374-B22B-E334B00221FB}"/>
          </ac:spMkLst>
        </pc:spChg>
        <pc:spChg chg="add mod">
          <ac:chgData name="Kota Ashwitha" userId="2976460b5db6d37e" providerId="LiveId" clId="{31BB897C-AA83-40C7-98A5-DFF8D2288725}" dt="2025-09-29T04:11:03.890" v="200" actId="20577"/>
          <ac:spMkLst>
            <pc:docMk/>
            <pc:sldMk cId="0" sldId="260"/>
            <ac:spMk id="23" creationId="{C55247A0-8919-2700-A42D-8B122E1157A4}"/>
          </ac:spMkLst>
        </pc:spChg>
        <pc:spChg chg="add mod">
          <ac:chgData name="Kota Ashwitha" userId="2976460b5db6d37e" providerId="LiveId" clId="{31BB897C-AA83-40C7-98A5-DFF8D2288725}" dt="2025-09-29T04:11:36.784" v="207" actId="2711"/>
          <ac:spMkLst>
            <pc:docMk/>
            <pc:sldMk cId="0" sldId="260"/>
            <ac:spMk id="25" creationId="{7BCF137D-5B0D-5169-1775-BA4F0B30B72D}"/>
          </ac:spMkLst>
        </pc:spChg>
        <pc:spChg chg="add mod">
          <ac:chgData name="Kota Ashwitha" userId="2976460b5db6d37e" providerId="LiveId" clId="{31BB897C-AA83-40C7-98A5-DFF8D2288725}" dt="2025-09-29T04:13:32.441" v="218" actId="1076"/>
          <ac:spMkLst>
            <pc:docMk/>
            <pc:sldMk cId="0" sldId="260"/>
            <ac:spMk id="27" creationId="{51DA51A7-DB5D-9B76-75E0-8724C4FA8A5F}"/>
          </ac:spMkLst>
        </pc:spChg>
        <pc:spChg chg="add mod">
          <ac:chgData name="Kota Ashwitha" userId="2976460b5db6d37e" providerId="LiveId" clId="{31BB897C-AA83-40C7-98A5-DFF8D2288725}" dt="2025-09-29T04:15:46.743" v="244" actId="1076"/>
          <ac:spMkLst>
            <pc:docMk/>
            <pc:sldMk cId="0" sldId="260"/>
            <ac:spMk id="29" creationId="{B70CCA63-EB69-1225-1D65-7885DC0F9006}"/>
          </ac:spMkLst>
        </pc:spChg>
        <pc:spChg chg="add mod">
          <ac:chgData name="Kota Ashwitha" userId="2976460b5db6d37e" providerId="LiveId" clId="{31BB897C-AA83-40C7-98A5-DFF8D2288725}" dt="2025-09-29T04:15:28.335" v="240" actId="1076"/>
          <ac:spMkLst>
            <pc:docMk/>
            <pc:sldMk cId="0" sldId="260"/>
            <ac:spMk id="31" creationId="{670633FC-5EA7-209E-121D-9CEB60E5D4CD}"/>
          </ac:spMkLst>
        </pc:spChg>
        <pc:spChg chg="add mod">
          <ac:chgData name="Kota Ashwitha" userId="2976460b5db6d37e" providerId="LiveId" clId="{31BB897C-AA83-40C7-98A5-DFF8D2288725}" dt="2025-09-29T04:15:42.503" v="243" actId="1076"/>
          <ac:spMkLst>
            <pc:docMk/>
            <pc:sldMk cId="0" sldId="260"/>
            <ac:spMk id="33" creationId="{30890C82-21CE-3A16-6889-2C8B78DE6DEA}"/>
          </ac:spMkLst>
        </pc:spChg>
      </pc:sldChg>
      <pc:sldChg chg="addSp delSp modSp">
        <pc:chgData name="Kota Ashwitha" userId="2976460b5db6d37e" providerId="LiveId" clId="{31BB897C-AA83-40C7-98A5-DFF8D2288725}" dt="2025-09-29T04:29:32.027" v="249" actId="14100"/>
        <pc:sldMkLst>
          <pc:docMk/>
          <pc:sldMk cId="0" sldId="261"/>
        </pc:sldMkLst>
        <pc:picChg chg="add mod">
          <ac:chgData name="Kota Ashwitha" userId="2976460b5db6d37e" providerId="LiveId" clId="{31BB897C-AA83-40C7-98A5-DFF8D2288725}" dt="2025-09-29T04:29:32.027" v="249" actId="14100"/>
          <ac:picMkLst>
            <pc:docMk/>
            <pc:sldMk cId="0" sldId="261"/>
            <ac:picMk id="2" creationId="{437BD4DA-8C67-DC8D-1790-705C3E0E7498}"/>
          </ac:picMkLst>
        </pc:picChg>
        <pc:picChg chg="del">
          <ac:chgData name="Kota Ashwitha" userId="2976460b5db6d37e" providerId="LiveId" clId="{31BB897C-AA83-40C7-98A5-DFF8D2288725}" dt="2025-09-29T04:29:18.507" v="245" actId="478"/>
          <ac:picMkLst>
            <pc:docMk/>
            <pc:sldMk cId="0" sldId="261"/>
            <ac:picMk id="1026" creationId="{E9C229D8-1DCD-20C1-87EA-41B7A314ED4D}"/>
          </ac:picMkLst>
        </pc:picChg>
      </pc:sldChg>
      <pc:sldChg chg="modSp mod">
        <pc:chgData name="Kota Ashwitha" userId="2976460b5db6d37e" providerId="LiveId" clId="{31BB897C-AA83-40C7-98A5-DFF8D2288725}" dt="2025-09-28T19:38:17.556" v="35" actId="14100"/>
        <pc:sldMkLst>
          <pc:docMk/>
          <pc:sldMk cId="0" sldId="263"/>
        </pc:sldMkLst>
        <pc:spChg chg="mod">
          <ac:chgData name="Kota Ashwitha" userId="2976460b5db6d37e" providerId="LiveId" clId="{31BB897C-AA83-40C7-98A5-DFF8D2288725}" dt="2025-09-28T19:35:07.524" v="5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Kota Ashwitha" userId="2976460b5db6d37e" providerId="LiveId" clId="{31BB897C-AA83-40C7-98A5-DFF8D2288725}" dt="2025-09-28T19:36:02.947" v="10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Kota Ashwitha" userId="2976460b5db6d37e" providerId="LiveId" clId="{31BB897C-AA83-40C7-98A5-DFF8D2288725}" dt="2025-09-28T19:38:17.556" v="35" actId="14100"/>
          <ac:spMkLst>
            <pc:docMk/>
            <pc:sldMk cId="0" sldId="263"/>
            <ac:spMk id="21" creationId="{00000000-0000-0000-0000-000000000000}"/>
          </ac:spMkLst>
        </pc:spChg>
      </pc:sldChg>
      <pc:sldChg chg="new del">
        <pc:chgData name="Kota Ashwitha" userId="2976460b5db6d37e" providerId="LiveId" clId="{31BB897C-AA83-40C7-98A5-DFF8D2288725}" dt="2025-09-28T19:34:47.907" v="3" actId="680"/>
        <pc:sldMkLst>
          <pc:docMk/>
          <pc:sldMk cId="632204987" sldId="264"/>
        </pc:sldMkLst>
      </pc:sldChg>
      <pc:sldChg chg="addSp delSp modSp new mod ord">
        <pc:chgData name="Kota Ashwitha" userId="2976460b5db6d37e" providerId="LiveId" clId="{31BB897C-AA83-40C7-98A5-DFF8D2288725}" dt="2025-09-28T19:40:34.030" v="53" actId="14100"/>
        <pc:sldMkLst>
          <pc:docMk/>
          <pc:sldMk cId="3417447726" sldId="264"/>
        </pc:sldMkLst>
        <pc:spChg chg="add mod">
          <ac:chgData name="Kota Ashwitha" userId="2976460b5db6d37e" providerId="LiveId" clId="{31BB897C-AA83-40C7-98A5-DFF8D2288725}" dt="2025-09-28T19:35:20.565" v="7" actId="14100"/>
          <ac:spMkLst>
            <pc:docMk/>
            <pc:sldMk cId="3417447726" sldId="264"/>
            <ac:spMk id="2" creationId="{6A916BC2-7C7E-E637-DE97-1EA01787E4D4}"/>
          </ac:spMkLst>
        </pc:spChg>
        <pc:spChg chg="add mod">
          <ac:chgData name="Kota Ashwitha" userId="2976460b5db6d37e" providerId="LiveId" clId="{31BB897C-AA83-40C7-98A5-DFF8D2288725}" dt="2025-09-28T19:35:50.094" v="9" actId="1076"/>
          <ac:spMkLst>
            <pc:docMk/>
            <pc:sldMk cId="3417447726" sldId="264"/>
            <ac:spMk id="4" creationId="{E38A86DB-0CED-0F49-C090-B46F0817C452}"/>
          </ac:spMkLst>
        </pc:spChg>
        <pc:spChg chg="add mod">
          <ac:chgData name="Kota Ashwitha" userId="2976460b5db6d37e" providerId="LiveId" clId="{31BB897C-AA83-40C7-98A5-DFF8D2288725}" dt="2025-09-28T19:37:48.176" v="29" actId="1076"/>
          <ac:spMkLst>
            <pc:docMk/>
            <pc:sldMk cId="3417447726" sldId="264"/>
            <ac:spMk id="6" creationId="{01392BFA-413A-DE3B-57D0-2F525B37C5C5}"/>
          </ac:spMkLst>
        </pc:spChg>
        <pc:spChg chg="add mod">
          <ac:chgData name="Kota Ashwitha" userId="2976460b5db6d37e" providerId="LiveId" clId="{31BB897C-AA83-40C7-98A5-DFF8D2288725}" dt="2025-09-28T19:38:08.161" v="33" actId="1076"/>
          <ac:spMkLst>
            <pc:docMk/>
            <pc:sldMk cId="3417447726" sldId="264"/>
            <ac:spMk id="8" creationId="{E6E94178-99E5-3C4F-02E8-E280D1D9A05B}"/>
          </ac:spMkLst>
        </pc:spChg>
        <pc:spChg chg="add mod">
          <ac:chgData name="Kota Ashwitha" userId="2976460b5db6d37e" providerId="LiveId" clId="{31BB897C-AA83-40C7-98A5-DFF8D2288725}" dt="2025-09-28T19:36:47.378" v="19" actId="1076"/>
          <ac:spMkLst>
            <pc:docMk/>
            <pc:sldMk cId="3417447726" sldId="264"/>
            <ac:spMk id="10" creationId="{61FCA63C-703C-92D2-B6CA-E26F2537DBB3}"/>
          </ac:spMkLst>
        </pc:spChg>
        <pc:spChg chg="add mod">
          <ac:chgData name="Kota Ashwitha" userId="2976460b5db6d37e" providerId="LiveId" clId="{31BB897C-AA83-40C7-98A5-DFF8D2288725}" dt="2025-09-28T19:37:52.963" v="30" actId="1076"/>
          <ac:spMkLst>
            <pc:docMk/>
            <pc:sldMk cId="3417447726" sldId="264"/>
            <ac:spMk id="14" creationId="{FCDA258C-766B-AC17-7BA1-61142A4F6278}"/>
          </ac:spMkLst>
        </pc:spChg>
        <pc:spChg chg="add mod">
          <ac:chgData name="Kota Ashwitha" userId="2976460b5db6d37e" providerId="LiveId" clId="{31BB897C-AA83-40C7-98A5-DFF8D2288725}" dt="2025-09-28T19:38:32.865" v="37" actId="1076"/>
          <ac:spMkLst>
            <pc:docMk/>
            <pc:sldMk cId="3417447726" sldId="264"/>
            <ac:spMk id="17" creationId="{C6FB1783-F581-94A6-E740-073BDE07DC3B}"/>
          </ac:spMkLst>
        </pc:spChg>
        <pc:spChg chg="add mod">
          <ac:chgData name="Kota Ashwitha" userId="2976460b5db6d37e" providerId="LiveId" clId="{31BB897C-AA83-40C7-98A5-DFF8D2288725}" dt="2025-09-28T19:39:38.613" v="48" actId="1076"/>
          <ac:spMkLst>
            <pc:docMk/>
            <pc:sldMk cId="3417447726" sldId="264"/>
            <ac:spMk id="19" creationId="{36844847-8D12-88CB-13CE-2CEE5362ED6F}"/>
          </ac:spMkLst>
        </pc:spChg>
        <pc:spChg chg="add del mod">
          <ac:chgData name="Kota Ashwitha" userId="2976460b5db6d37e" providerId="LiveId" clId="{31BB897C-AA83-40C7-98A5-DFF8D2288725}" dt="2025-09-28T19:39:15.710" v="45" actId="478"/>
          <ac:spMkLst>
            <pc:docMk/>
            <pc:sldMk cId="3417447726" sldId="264"/>
            <ac:spMk id="20" creationId="{1EA86C0C-7A8A-6056-B870-7FA07E3FCCA0}"/>
          </ac:spMkLst>
        </pc:spChg>
        <pc:picChg chg="add mod">
          <ac:chgData name="Kota Ashwitha" userId="2976460b5db6d37e" providerId="LiveId" clId="{31BB897C-AA83-40C7-98A5-DFF8D2288725}" dt="2025-09-28T19:37:01.661" v="21" actId="1076"/>
          <ac:picMkLst>
            <pc:docMk/>
            <pc:sldMk cId="3417447726" sldId="264"/>
            <ac:picMk id="11" creationId="{0D2FEB6F-8F43-2680-47CF-FFDF795A1BA7}"/>
          </ac:picMkLst>
        </pc:picChg>
        <pc:picChg chg="add mod">
          <ac:chgData name="Kota Ashwitha" userId="2976460b5db6d37e" providerId="LiveId" clId="{31BB897C-AA83-40C7-98A5-DFF8D2288725}" dt="2025-09-28T19:37:44.643" v="28" actId="1076"/>
          <ac:picMkLst>
            <pc:docMk/>
            <pc:sldMk cId="3417447726" sldId="264"/>
            <ac:picMk id="12" creationId="{AB1159B0-7AF6-2104-43C8-3338CEEA1EF7}"/>
          </ac:picMkLst>
        </pc:picChg>
        <pc:picChg chg="add mod">
          <ac:chgData name="Kota Ashwitha" userId="2976460b5db6d37e" providerId="LiveId" clId="{31BB897C-AA83-40C7-98A5-DFF8D2288725}" dt="2025-09-28T19:38:03.700" v="32" actId="1076"/>
          <ac:picMkLst>
            <pc:docMk/>
            <pc:sldMk cId="3417447726" sldId="264"/>
            <ac:picMk id="15" creationId="{C7CB2E4C-3359-CCF0-64C8-1D48B1F942CC}"/>
          </ac:picMkLst>
        </pc:picChg>
        <pc:picChg chg="add mod">
          <ac:chgData name="Kota Ashwitha" userId="2976460b5db6d37e" providerId="LiveId" clId="{31BB897C-AA83-40C7-98A5-DFF8D2288725}" dt="2025-09-28T19:39:34.848" v="47" actId="1076"/>
          <ac:picMkLst>
            <pc:docMk/>
            <pc:sldMk cId="3417447726" sldId="264"/>
            <ac:picMk id="21" creationId="{4C8A1E37-4B9F-6EDE-0BA7-8C81022CA426}"/>
          </ac:picMkLst>
        </pc:picChg>
        <pc:picChg chg="add mod">
          <ac:chgData name="Kota Ashwitha" userId="2976460b5db6d37e" providerId="LiveId" clId="{31BB897C-AA83-40C7-98A5-DFF8D2288725}" dt="2025-09-28T19:40:34.030" v="53" actId="14100"/>
          <ac:picMkLst>
            <pc:docMk/>
            <pc:sldMk cId="3417447726" sldId="264"/>
            <ac:picMk id="1026" creationId="{53F64DA0-F892-9DDE-89CD-A00848188DC2}"/>
          </ac:picMkLst>
        </pc:picChg>
      </pc:sldChg>
      <pc:sldChg chg="addSp modSp new">
        <pc:chgData name="Kota Ashwitha" userId="2976460b5db6d37e" providerId="LiveId" clId="{31BB897C-AA83-40C7-98A5-DFF8D2288725}" dt="2025-09-28T19:41:57.342" v="60" actId="1076"/>
        <pc:sldMkLst>
          <pc:docMk/>
          <pc:sldMk cId="146352325" sldId="265"/>
        </pc:sldMkLst>
        <pc:picChg chg="add mod">
          <ac:chgData name="Kota Ashwitha" userId="2976460b5db6d37e" providerId="LiveId" clId="{31BB897C-AA83-40C7-98A5-DFF8D2288725}" dt="2025-09-28T19:41:57.342" v="60" actId="1076"/>
          <ac:picMkLst>
            <pc:docMk/>
            <pc:sldMk cId="146352325" sldId="265"/>
            <ac:picMk id="2050" creationId="{F5BE8F0F-4129-D20B-1B8E-5CE20C4C439D}"/>
          </ac:picMkLst>
        </pc:picChg>
      </pc:sldChg>
      <pc:sldChg chg="new del">
        <pc:chgData name="Kota Ashwitha" userId="2976460b5db6d37e" providerId="LiveId" clId="{31BB897C-AA83-40C7-98A5-DFF8D2288725}" dt="2025-09-28T19:40:51.994" v="55" actId="680"/>
        <pc:sldMkLst>
          <pc:docMk/>
          <pc:sldMk cId="3267615417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6FBE5-D223-0940-A8AE-45A8E800F4B4}" type="datetimeFigureOut">
              <a:rPr lang="en-US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F15C0-83A8-AA4F-8F07-28304F16F72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75" y="731521"/>
            <a:ext cx="5720834" cy="1837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Liver Disease Prediction Using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431553" y="29561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</a:t>
            </a: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Machine Learning Project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66723" y="3553480"/>
            <a:ext cx="3636407" cy="2996446"/>
          </a:xfrm>
          <a:prstGeom prst="roundRect">
            <a:avLst>
              <a:gd name="adj" fmla="val 113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507004" y="379737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C9770"/>
          </a:solidFill>
          <a:ln/>
        </p:spPr>
      </p:sp>
      <p:sp>
        <p:nvSpPr>
          <p:cNvPr id="7" name="Text 4"/>
          <p:cNvSpPr/>
          <p:nvPr/>
        </p:nvSpPr>
        <p:spPr>
          <a:xfrm>
            <a:off x="6847165" y="3676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Team Members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47165" y="4167307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Kiran Kumari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47165" y="4609505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Kota Ashwitha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847165" y="5051703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M. Bharath Kumar Reddy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47165" y="5493901"/>
            <a:ext cx="2842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Nethi Pranay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7165" y="5981361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Vishnu Jith 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345692" y="4265057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767060" y="5856803"/>
            <a:ext cx="284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2CC967-060C-2BB7-2073-E1571D709EF5}"/>
              </a:ext>
            </a:extLst>
          </p:cNvPr>
          <p:cNvSpPr/>
          <p:nvPr/>
        </p:nvSpPr>
        <p:spPr>
          <a:xfrm>
            <a:off x="11666798" y="7565780"/>
            <a:ext cx="2963602" cy="66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698" y="345519"/>
            <a:ext cx="3141226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Abstract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2078" y="2121574"/>
            <a:ext cx="7599685" cy="4130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Liver disease is one of the leading</a:t>
            </a:r>
          </a:p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health issues World-wide.</a:t>
            </a: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helps in proper</a:t>
            </a: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treatment and better chances of</a:t>
            </a: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recovery.</a:t>
            </a: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Machine Learning </a:t>
            </a:r>
          </a:p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ts val="155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to predict liver disease based on</a:t>
            </a:r>
          </a:p>
          <a:p>
            <a:pPr>
              <a:lnSpc>
                <a:spcPts val="155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medical data.</a:t>
            </a:r>
          </a:p>
        </p:txBody>
      </p:sp>
      <p:sp>
        <p:nvSpPr>
          <p:cNvPr id="4" name="Text 2"/>
          <p:cNvSpPr/>
          <p:nvPr/>
        </p:nvSpPr>
        <p:spPr>
          <a:xfrm>
            <a:off x="432078" y="1499830"/>
            <a:ext cx="6722269" cy="4829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06" y="1065461"/>
            <a:ext cx="6282571" cy="62825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9698" y="8072795"/>
            <a:ext cx="125611" cy="15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39698" y="8271034"/>
            <a:ext cx="6812637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8" name="Text 5"/>
          <p:cNvSpPr/>
          <p:nvPr/>
        </p:nvSpPr>
        <p:spPr>
          <a:xfrm>
            <a:off x="439698" y="8364260"/>
            <a:ext cx="157055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Preprocessing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39698" y="8635841"/>
            <a:ext cx="681263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Cleaned and transformed raw patient data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7377946" y="8072795"/>
            <a:ext cx="125611" cy="15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7377946" y="8271034"/>
            <a:ext cx="6812756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2" name="Text 9"/>
          <p:cNvSpPr/>
          <p:nvPr/>
        </p:nvSpPr>
        <p:spPr>
          <a:xfrm>
            <a:off x="7377946" y="8364260"/>
            <a:ext cx="174593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EDA &amp; Feature Analysis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377946" y="8635841"/>
            <a:ext cx="681275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Comprehensive exploratory data analysis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39698" y="9056608"/>
            <a:ext cx="125611" cy="15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439698" y="9254847"/>
            <a:ext cx="6812637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6" name="Text 13"/>
          <p:cNvSpPr/>
          <p:nvPr/>
        </p:nvSpPr>
        <p:spPr>
          <a:xfrm>
            <a:off x="439698" y="9348073"/>
            <a:ext cx="157055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Development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39698" y="9619655"/>
            <a:ext cx="681263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Random Forest, Naive Bayes, Logistic Regression, SVM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7377946" y="9056608"/>
            <a:ext cx="125611" cy="157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7377946" y="9254847"/>
            <a:ext cx="6812756" cy="1524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0" name="Text 17"/>
          <p:cNvSpPr/>
          <p:nvPr/>
        </p:nvSpPr>
        <p:spPr>
          <a:xfrm>
            <a:off x="7377946" y="9348073"/>
            <a:ext cx="17968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Evaluation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377946" y="9619655"/>
            <a:ext cx="681275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Identified most effective predictive model</a:t>
            </a:r>
            <a:endParaRPr lang="en-US" sz="9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61BBEA9-DA0B-B85C-14BF-494DF0982724}"/>
              </a:ext>
            </a:extLst>
          </p:cNvPr>
          <p:cNvSpPr/>
          <p:nvPr/>
        </p:nvSpPr>
        <p:spPr>
          <a:xfrm>
            <a:off x="11390987" y="7809533"/>
            <a:ext cx="3135557" cy="3792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725" y="519351"/>
            <a:ext cx="4677370" cy="58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Problem Statement</a:t>
            </a:r>
            <a:endParaRPr lang="en-US" sz="3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4725" y="1384697"/>
            <a:ext cx="7834551" cy="1721882"/>
          </a:xfrm>
          <a:prstGeom prst="roundRect">
            <a:avLst>
              <a:gd name="adj" fmla="val 163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4632" y="1594604"/>
            <a:ext cx="278558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Critical Health Challenge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632" y="1999059"/>
            <a:ext cx="7414736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Liver disease can be life-threatening if not diagnosed early. Traditional diagnostic methods may miss early-stage indicators, leading to delayed treatment and poor patient outcomes.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4725" y="3293626"/>
            <a:ext cx="7834551" cy="1721882"/>
          </a:xfrm>
          <a:prstGeom prst="roundRect">
            <a:avLst>
              <a:gd name="adj" fmla="val 163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4632" y="3503533"/>
            <a:ext cx="242030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Healthcare Efficiency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4632" y="3907988"/>
            <a:ext cx="7414736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Accurate prediction models can help healthcare professionals identify high-risk patients efficiently, optimizing resource allocation and improving screening protocols.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5196542"/>
            <a:ext cx="280630" cy="3507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62658" y="5237042"/>
            <a:ext cx="7226618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Build robust predictive models using comprehensive patient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6155234"/>
            <a:ext cx="280630" cy="3507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62658" y="6184583"/>
            <a:ext cx="670941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Evaluate performance in classifying liver disease categories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7096304"/>
            <a:ext cx="280630" cy="35075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62658" y="7125653"/>
            <a:ext cx="7226618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Address imbalanced classes and identify key diagnostic features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253" y="4327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Dataset Description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5732" y="2261122"/>
            <a:ext cx="39972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Data Source &amp; Structure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Source:</a:t>
            </a: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Liver Disease dataset (CSV, semicolon-separated)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38744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Features:</a:t>
            </a: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Multiple numerical Columns and  one categorical Column including age, sex, albumin, bilirubin, liver enzymes, protein, and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cholesterol levels.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224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Target Variable:</a:t>
            </a: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Category (disease type classification)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154693"/>
            <a:ext cx="3375541" cy="48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Key Preprocessing Steps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66963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Encoded sex column (m → 1, f → 0)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6289" y="616691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Replaced missing values with median for numerical features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58157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Converted numeric strings to standardized format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99623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Applied SMOTE for class imbalance correction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7" y="680224"/>
            <a:ext cx="5670590" cy="667890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FA5055-D16B-6727-E445-60A70CEBCF83}"/>
              </a:ext>
            </a:extLst>
          </p:cNvPr>
          <p:cNvSpPr/>
          <p:nvPr/>
        </p:nvSpPr>
        <p:spPr>
          <a:xfrm flipV="1">
            <a:off x="11509132" y="7540869"/>
            <a:ext cx="3121268" cy="6887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26C7C-1E0F-C816-3128-A25CCB245DC6}"/>
              </a:ext>
            </a:extLst>
          </p:cNvPr>
          <p:cNvSpPr txBox="1"/>
          <p:nvPr/>
        </p:nvSpPr>
        <p:spPr>
          <a:xfrm>
            <a:off x="0" y="741080"/>
            <a:ext cx="2246843" cy="869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375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615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98C3E-E378-F374-B22B-E334B00221FB}"/>
              </a:ext>
            </a:extLst>
          </p:cNvPr>
          <p:cNvSpPr txBox="1"/>
          <p:nvPr/>
        </p:nvSpPr>
        <p:spPr>
          <a:xfrm>
            <a:off x="195145" y="1408172"/>
            <a:ext cx="1856551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00" dirty="0">
                <a:latin typeface="Quattrocento" panose="02020502030000000404"/>
                <a:ea typeface="Quattrocento" panose="02020502030000000404"/>
                <a:cs typeface="Quattrocento" panose="02020502030000000404"/>
                <a:sym typeface="Quattrocento" panose="02020502030000000404"/>
              </a:rPr>
              <a:t>Rows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247A0-8919-2700-A42D-8B122E1157A4}"/>
              </a:ext>
            </a:extLst>
          </p:cNvPr>
          <p:cNvSpPr txBox="1"/>
          <p:nvPr/>
        </p:nvSpPr>
        <p:spPr>
          <a:xfrm>
            <a:off x="2481560" y="764319"/>
            <a:ext cx="1713954" cy="1839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375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13</a:t>
            </a:r>
          </a:p>
          <a:p>
            <a:pPr algn="ctr">
              <a:lnSpc>
                <a:spcPts val="7375"/>
              </a:lnSpc>
            </a:pPr>
            <a:endParaRPr lang="en-US" sz="2400" dirty="0">
              <a:solidFill>
                <a:srgbClr val="F9EEE7"/>
              </a:solidFill>
              <a:latin typeface="Quattrocento" panose="02020502030000000404"/>
              <a:ea typeface="Quattrocento" panose="02020502030000000404"/>
              <a:cs typeface="Quattrocento" panose="02020502030000000404"/>
              <a:sym typeface="Quattrocento" panose="020205020300000004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CF137D-5B0D-5169-1775-BA4F0B30B72D}"/>
              </a:ext>
            </a:extLst>
          </p:cNvPr>
          <p:cNvSpPr txBox="1"/>
          <p:nvPr/>
        </p:nvSpPr>
        <p:spPr>
          <a:xfrm>
            <a:off x="2051695" y="1475304"/>
            <a:ext cx="2771321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Columns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A51A7-DB5D-9B76-75E0-8724C4FA8A5F}"/>
              </a:ext>
            </a:extLst>
          </p:cNvPr>
          <p:cNvSpPr txBox="1"/>
          <p:nvPr/>
        </p:nvSpPr>
        <p:spPr>
          <a:xfrm>
            <a:off x="4257969" y="763187"/>
            <a:ext cx="2185625" cy="890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375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0CCA63-EB69-1225-1D65-7885DC0F9006}"/>
              </a:ext>
            </a:extLst>
          </p:cNvPr>
          <p:cNvSpPr txBox="1"/>
          <p:nvPr/>
        </p:nvSpPr>
        <p:spPr>
          <a:xfrm>
            <a:off x="3759927" y="1475304"/>
            <a:ext cx="3356944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Categorical </a:t>
            </a:r>
          </a:p>
          <a:p>
            <a:pPr algn="ctr">
              <a:lnSpc>
                <a:spcPts val="3250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Variable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633FC-5EA7-209E-121D-9CEB60E5D4CD}"/>
              </a:ext>
            </a:extLst>
          </p:cNvPr>
          <p:cNvSpPr txBox="1"/>
          <p:nvPr/>
        </p:nvSpPr>
        <p:spPr>
          <a:xfrm>
            <a:off x="7644429" y="1121808"/>
            <a:ext cx="818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12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890C82-21CE-3A16-6889-2C8B78DE6DEA}"/>
              </a:ext>
            </a:extLst>
          </p:cNvPr>
          <p:cNvSpPr txBox="1"/>
          <p:nvPr/>
        </p:nvSpPr>
        <p:spPr>
          <a:xfrm>
            <a:off x="6206640" y="1466274"/>
            <a:ext cx="3660387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400" dirty="0">
                <a:latin typeface="Times New Roman" panose="02020603050405020304" pitchFamily="18" charset="0"/>
                <a:ea typeface="Quattrocento" panose="02020502030000000404"/>
                <a:cs typeface="Times New Roman" panose="02020603050405020304" pitchFamily="18" charset="0"/>
                <a:sym typeface="Quattrocento" panose="02020502030000000404"/>
              </a:rPr>
              <a:t>Numeric Variables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6835" y="2229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Methodology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24351" y="836176"/>
            <a:ext cx="15240" cy="25425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36687" y="956072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96776" y="83617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439281" y="85736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91446" y="8751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Data Exploration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91446" y="1221223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Examined dataset shape, data types, and missing values. Separated numerical and categorical features for targeted analysis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36687" y="1648420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396776" y="152852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439281" y="154971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091446" y="1567458"/>
            <a:ext cx="16755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Missing Value Treatment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91446" y="1867016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Replaced NA entries with NaN. Used median imputation for numerical features to maintain robustness against outliers</a:t>
            </a:r>
            <a:r>
              <a:rPr lang="en-US" sz="8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.</a:t>
            </a:r>
            <a:endParaRPr lang="en-US" sz="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6687" y="2340769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396776" y="222087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439281" y="224206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1091446" y="2259806"/>
            <a:ext cx="18865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Class Imbalance Correction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1446" y="2550318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Applied SMOTE to generate synthetic samples for minority classes, ensuring balanced training data for accurate prediction</a:t>
            </a: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636687" y="3033117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396776" y="291322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439281" y="293441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091446" y="2952155"/>
            <a:ext cx="188345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Model Training &amp;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91446" y="3261063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Split data 70/30, applied StandardScaler, trained multiple algorithms, and performed comprehensive performance evaluation</a:t>
            </a: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396835" y="3668673"/>
            <a:ext cx="8350329" cy="944404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0" name="Shape 34"/>
          <p:cNvSpPr/>
          <p:nvPr/>
        </p:nvSpPr>
        <p:spPr>
          <a:xfrm>
            <a:off x="396835" y="7039690"/>
            <a:ext cx="8350329" cy="966909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44" name="Text 37"/>
          <p:cNvSpPr/>
          <p:nvPr/>
        </p:nvSpPr>
        <p:spPr>
          <a:xfrm>
            <a:off x="857488" y="7611015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Optimal margin classification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Shape 23">
            <a:extLst>
              <a:ext uri="{FF2B5EF4-FFF2-40B4-BE49-F238E27FC236}">
                <a16:creationId xmlns:a16="http://schemas.microsoft.com/office/drawing/2014/main" id="{8B1E1A27-568C-DE00-12BD-99FAD47C67C6}"/>
              </a:ext>
            </a:extLst>
          </p:cNvPr>
          <p:cNvSpPr/>
          <p:nvPr/>
        </p:nvSpPr>
        <p:spPr>
          <a:xfrm>
            <a:off x="510183" y="380071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C9770"/>
          </a:solidFill>
          <a:ln/>
        </p:spPr>
      </p:sp>
      <p:pic>
        <p:nvPicPr>
          <p:cNvPr id="46" name="Image 1" descr="preencoded.png">
            <a:extLst>
              <a:ext uri="{FF2B5EF4-FFF2-40B4-BE49-F238E27FC236}">
                <a16:creationId xmlns:a16="http://schemas.microsoft.com/office/drawing/2014/main" id="{744C2DEB-0EC5-D8F3-3361-49ADDEE9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2" y="3908081"/>
            <a:ext cx="152995" cy="191333"/>
          </a:xfrm>
          <a:prstGeom prst="rect">
            <a:avLst/>
          </a:prstGeom>
        </p:spPr>
      </p:pic>
      <p:sp>
        <p:nvSpPr>
          <p:cNvPr id="47" name="Text 24">
            <a:extLst>
              <a:ext uri="{FF2B5EF4-FFF2-40B4-BE49-F238E27FC236}">
                <a16:creationId xmlns:a16="http://schemas.microsoft.com/office/drawing/2014/main" id="{83F7B9A0-8374-C3A1-336E-ED3F40B44FE8}"/>
              </a:ext>
            </a:extLst>
          </p:cNvPr>
          <p:cNvSpPr/>
          <p:nvPr/>
        </p:nvSpPr>
        <p:spPr>
          <a:xfrm>
            <a:off x="976849" y="38822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Random Forest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25">
            <a:extLst>
              <a:ext uri="{FF2B5EF4-FFF2-40B4-BE49-F238E27FC236}">
                <a16:creationId xmlns:a16="http://schemas.microsoft.com/office/drawing/2014/main" id="{45ACDC9D-4E53-9592-E8BE-E42F74EAB675}"/>
              </a:ext>
            </a:extLst>
          </p:cNvPr>
          <p:cNvSpPr/>
          <p:nvPr/>
        </p:nvSpPr>
        <p:spPr>
          <a:xfrm>
            <a:off x="510183" y="431827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Ensemble method with hyperparameter tuning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Shape 26">
            <a:extLst>
              <a:ext uri="{FF2B5EF4-FFF2-40B4-BE49-F238E27FC236}">
                <a16:creationId xmlns:a16="http://schemas.microsoft.com/office/drawing/2014/main" id="{DB6C38B3-6F22-4609-25AE-613E2E308837}"/>
              </a:ext>
            </a:extLst>
          </p:cNvPr>
          <p:cNvSpPr/>
          <p:nvPr/>
        </p:nvSpPr>
        <p:spPr>
          <a:xfrm>
            <a:off x="396835" y="4726425"/>
            <a:ext cx="8350329" cy="1019294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50" name="Shape 27">
            <a:extLst>
              <a:ext uri="{FF2B5EF4-FFF2-40B4-BE49-F238E27FC236}">
                <a16:creationId xmlns:a16="http://schemas.microsoft.com/office/drawing/2014/main" id="{0B0EA63C-1A4D-9A82-FAAD-49151B707849}"/>
              </a:ext>
            </a:extLst>
          </p:cNvPr>
          <p:cNvSpPr/>
          <p:nvPr/>
        </p:nvSpPr>
        <p:spPr>
          <a:xfrm>
            <a:off x="510183" y="4839772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C9770"/>
          </a:solidFill>
          <a:ln/>
        </p:spPr>
      </p:sp>
      <p:pic>
        <p:nvPicPr>
          <p:cNvPr id="51" name="Image 2" descr="preencoded.png">
            <a:extLst>
              <a:ext uri="{FF2B5EF4-FFF2-40B4-BE49-F238E27FC236}">
                <a16:creationId xmlns:a16="http://schemas.microsoft.com/office/drawing/2014/main" id="{91E457DF-A76F-4778-1978-0EA90F54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66" y="4914186"/>
            <a:ext cx="152995" cy="191333"/>
          </a:xfrm>
          <a:prstGeom prst="rect">
            <a:avLst/>
          </a:prstGeom>
        </p:spPr>
      </p:pic>
      <p:sp>
        <p:nvSpPr>
          <p:cNvPr id="52" name="Text 28">
            <a:extLst>
              <a:ext uri="{FF2B5EF4-FFF2-40B4-BE49-F238E27FC236}">
                <a16:creationId xmlns:a16="http://schemas.microsoft.com/office/drawing/2014/main" id="{03788275-E86F-48B4-B32D-F19BCEE3A3CB}"/>
              </a:ext>
            </a:extLst>
          </p:cNvPr>
          <p:cNvSpPr/>
          <p:nvPr/>
        </p:nvSpPr>
        <p:spPr>
          <a:xfrm>
            <a:off x="976849" y="494538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Naive Bayes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29">
            <a:extLst>
              <a:ext uri="{FF2B5EF4-FFF2-40B4-BE49-F238E27FC236}">
                <a16:creationId xmlns:a16="http://schemas.microsoft.com/office/drawing/2014/main" id="{19C92DD1-B8B9-7185-B946-DF8C6DC4C53D}"/>
              </a:ext>
            </a:extLst>
          </p:cNvPr>
          <p:cNvSpPr/>
          <p:nvPr/>
        </p:nvSpPr>
        <p:spPr>
          <a:xfrm>
            <a:off x="656773" y="5268398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Probabilistic classifier for medical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Shape 30">
            <a:extLst>
              <a:ext uri="{FF2B5EF4-FFF2-40B4-BE49-F238E27FC236}">
                <a16:creationId xmlns:a16="http://schemas.microsoft.com/office/drawing/2014/main" id="{4B1E56A1-4A83-5C99-70ED-8220EBB6FCFD}"/>
              </a:ext>
            </a:extLst>
          </p:cNvPr>
          <p:cNvSpPr/>
          <p:nvPr/>
        </p:nvSpPr>
        <p:spPr>
          <a:xfrm>
            <a:off x="396776" y="5902821"/>
            <a:ext cx="8350329" cy="97625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55" name="Shape 31">
            <a:extLst>
              <a:ext uri="{FF2B5EF4-FFF2-40B4-BE49-F238E27FC236}">
                <a16:creationId xmlns:a16="http://schemas.microsoft.com/office/drawing/2014/main" id="{8652979B-6ED9-AC60-B99E-CA852BEFCF65}"/>
              </a:ext>
            </a:extLst>
          </p:cNvPr>
          <p:cNvSpPr/>
          <p:nvPr/>
        </p:nvSpPr>
        <p:spPr>
          <a:xfrm>
            <a:off x="510183" y="6059924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C9770"/>
          </a:solidFill>
          <a:ln/>
        </p:spPr>
      </p:sp>
      <p:pic>
        <p:nvPicPr>
          <p:cNvPr id="56" name="Image 3" descr="preencoded.png">
            <a:extLst>
              <a:ext uri="{FF2B5EF4-FFF2-40B4-BE49-F238E27FC236}">
                <a16:creationId xmlns:a16="http://schemas.microsoft.com/office/drawing/2014/main" id="{E93B57FF-30EA-032E-DE15-02E0FA42F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6" y="6134338"/>
            <a:ext cx="152995" cy="191333"/>
          </a:xfrm>
          <a:prstGeom prst="rect">
            <a:avLst/>
          </a:prstGeom>
        </p:spPr>
      </p:pic>
      <p:sp>
        <p:nvSpPr>
          <p:cNvPr id="57" name="Text 32">
            <a:extLst>
              <a:ext uri="{FF2B5EF4-FFF2-40B4-BE49-F238E27FC236}">
                <a16:creationId xmlns:a16="http://schemas.microsoft.com/office/drawing/2014/main" id="{B3B7B262-9F8A-C93D-660D-4E6AD73A5653}"/>
              </a:ext>
            </a:extLst>
          </p:cNvPr>
          <p:cNvSpPr/>
          <p:nvPr/>
        </p:nvSpPr>
        <p:spPr>
          <a:xfrm>
            <a:off x="943928" y="61535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Logistic Regression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33">
            <a:extLst>
              <a:ext uri="{FF2B5EF4-FFF2-40B4-BE49-F238E27FC236}">
                <a16:creationId xmlns:a16="http://schemas.microsoft.com/office/drawing/2014/main" id="{E8E4CB20-FFB0-1565-573F-4CFBE66FD930}"/>
              </a:ext>
            </a:extLst>
          </p:cNvPr>
          <p:cNvSpPr/>
          <p:nvPr/>
        </p:nvSpPr>
        <p:spPr>
          <a:xfrm>
            <a:off x="723375" y="6491316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Linear approach for binary classification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hape 35">
            <a:extLst>
              <a:ext uri="{FF2B5EF4-FFF2-40B4-BE49-F238E27FC236}">
                <a16:creationId xmlns:a16="http://schemas.microsoft.com/office/drawing/2014/main" id="{23220E4B-9B7C-85D5-73AF-4B0EFE803F12}"/>
              </a:ext>
            </a:extLst>
          </p:cNvPr>
          <p:cNvSpPr/>
          <p:nvPr/>
        </p:nvSpPr>
        <p:spPr>
          <a:xfrm>
            <a:off x="510183" y="7280077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1C9770"/>
          </a:solidFill>
          <a:ln/>
        </p:spPr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942C5642-56BC-15C5-E7FD-110E42624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66" y="7354491"/>
            <a:ext cx="152995" cy="191333"/>
          </a:xfrm>
          <a:prstGeom prst="rect">
            <a:avLst/>
          </a:prstGeom>
        </p:spPr>
      </p:pic>
      <p:sp>
        <p:nvSpPr>
          <p:cNvPr id="61" name="Text 36">
            <a:extLst>
              <a:ext uri="{FF2B5EF4-FFF2-40B4-BE49-F238E27FC236}">
                <a16:creationId xmlns:a16="http://schemas.microsoft.com/office/drawing/2014/main" id="{D443F69D-CBC9-DB5B-6D6B-DEFC3F672374}"/>
              </a:ext>
            </a:extLst>
          </p:cNvPr>
          <p:cNvSpPr/>
          <p:nvPr/>
        </p:nvSpPr>
        <p:spPr>
          <a:xfrm>
            <a:off x="976849" y="7319322"/>
            <a:ext cx="16628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Support Vector Machine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7BD4DA-8C67-DC8D-1790-705C3E0E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05" y="3908081"/>
            <a:ext cx="5790358" cy="42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30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Results :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7551" y="1647526"/>
            <a:ext cx="26416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Model Performance Comparison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4" y="2474298"/>
            <a:ext cx="6780014" cy="379678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48" y="-123917"/>
            <a:ext cx="6775868" cy="649824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82" y="6673334"/>
            <a:ext cx="283488" cy="2834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8639" y="6726496"/>
            <a:ext cx="181272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Class </a:t>
            </a:r>
            <a:r>
              <a:rPr lang="en-US" sz="2000" b="1" dirty="0" err="1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Distriibution</a:t>
            </a: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 Analysis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85482" y="7211555"/>
            <a:ext cx="409253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Count plots revealed significant class imbalance, validating the need for SMOTE implementation in our preprocessing pipeline.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209" y="6480475"/>
            <a:ext cx="283488" cy="28348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92731" y="6577834"/>
            <a:ext cx="14175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Feature Correlations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4863962" y="7123443"/>
            <a:ext cx="409265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Heatmap analysis identified strong correlations between liver enzymes and protein levels, confirming biological relevance.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006" y="6542433"/>
            <a:ext cx="283488" cy="2834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16620" y="6654725"/>
            <a:ext cx="17576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Cross-Validation Stability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550750" y="7017413"/>
            <a:ext cx="409253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Random Forest demonstrated consistent performance across multiple validation folds, confirming model reliability.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963811" y="1013388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538639" y="1104816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1300" dirty="0"/>
          </a:p>
        </p:txBody>
      </p:sp>
      <p:sp>
        <p:nvSpPr>
          <p:cNvPr id="27" name="Text 20"/>
          <p:cNvSpPr/>
          <p:nvPr/>
        </p:nvSpPr>
        <p:spPr>
          <a:xfrm>
            <a:off x="963811" y="11721465"/>
            <a:ext cx="176343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28" name="Shape 21"/>
          <p:cNvSpPr/>
          <p:nvPr/>
        </p:nvSpPr>
        <p:spPr>
          <a:xfrm>
            <a:off x="396835" y="1240190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F2EEEE"/>
          </a:solidFill>
          <a:ln/>
        </p:spPr>
      </p:sp>
      <p:sp>
        <p:nvSpPr>
          <p:cNvPr id="29" name="Text 22"/>
          <p:cNvSpPr/>
          <p:nvPr/>
        </p:nvSpPr>
        <p:spPr>
          <a:xfrm>
            <a:off x="538639" y="1263574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963811" y="12515255"/>
            <a:ext cx="20251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Gamma Glutamyl Transferase</a:t>
            </a:r>
            <a:endParaRPr lang="en-US" sz="11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B94ADA-1BF4-A220-7F54-D29885B20B23}"/>
              </a:ext>
            </a:extLst>
          </p:cNvPr>
          <p:cNvSpPr/>
          <p:nvPr/>
        </p:nvSpPr>
        <p:spPr>
          <a:xfrm>
            <a:off x="12450523" y="7811691"/>
            <a:ext cx="2179877" cy="2834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313" y="380666"/>
            <a:ext cx="3556873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Conclusion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82679" y="990720"/>
            <a:ext cx="8148161" cy="1258848"/>
          </a:xfrm>
          <a:prstGeom prst="roundRect">
            <a:avLst>
              <a:gd name="adj" fmla="val 6788"/>
            </a:avLst>
          </a:prstGeom>
          <a:solidFill>
            <a:srgbClr val="FFFFFF"/>
          </a:solidFill>
          <a:ln w="15240">
            <a:solidFill>
              <a:srgbClr val="1C97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82679" y="1171932"/>
            <a:ext cx="60960" cy="1077635"/>
          </a:xfrm>
          <a:prstGeom prst="roundRect">
            <a:avLst>
              <a:gd name="adj" fmla="val 35010"/>
            </a:avLst>
          </a:prstGeom>
          <a:solidFill>
            <a:srgbClr val="1C9770"/>
          </a:solidFill>
          <a:ln/>
        </p:spPr>
      </p:sp>
      <p:sp>
        <p:nvSpPr>
          <p:cNvPr id="6" name="Text 3"/>
          <p:cNvSpPr/>
          <p:nvPr/>
        </p:nvSpPr>
        <p:spPr>
          <a:xfrm>
            <a:off x="741699" y="1171932"/>
            <a:ext cx="177843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Project Success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9774" y="1456138"/>
            <a:ext cx="7787640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Successfully implemented machine learning models to predict liver disease with high accuracy. SMOTE significantly improved performance for minority disease classes, reducing critical false negatives.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97919" y="2435386"/>
            <a:ext cx="8148161" cy="1077635"/>
          </a:xfrm>
          <a:prstGeom prst="roundRect">
            <a:avLst>
              <a:gd name="adj" fmla="val 6788"/>
            </a:avLst>
          </a:prstGeom>
          <a:solidFill>
            <a:srgbClr val="FFFFFF"/>
          </a:solidFill>
          <a:ln w="15240">
            <a:solidFill>
              <a:srgbClr val="1C97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82679" y="2391728"/>
            <a:ext cx="60960" cy="1077635"/>
          </a:xfrm>
          <a:prstGeom prst="roundRect">
            <a:avLst>
              <a:gd name="adj" fmla="val 35010"/>
            </a:avLst>
          </a:prstGeom>
          <a:solidFill>
            <a:srgbClr val="1C9770"/>
          </a:solidFill>
          <a:ln/>
        </p:spPr>
      </p:sp>
      <p:sp>
        <p:nvSpPr>
          <p:cNvPr id="10" name="Text 7"/>
          <p:cNvSpPr/>
          <p:nvPr/>
        </p:nvSpPr>
        <p:spPr>
          <a:xfrm>
            <a:off x="701040" y="2549128"/>
            <a:ext cx="177843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Model Excellence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1040" y="2856667"/>
            <a:ext cx="7787640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Random Forest emerged as the most reliable model, achieving 91.89% accuracy while providing interpretable results through feature importance analysis.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7918" y="3796051"/>
            <a:ext cx="8300393" cy="4089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Future Enhancements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19" y="4162782"/>
            <a:ext cx="711279" cy="85355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351359" y="4304943"/>
            <a:ext cx="261282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Advanced Feature Engineering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351359" y="4612481"/>
            <a:ext cx="7294721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Develop more sophisticated feature combinations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19" y="5016341"/>
            <a:ext cx="711279" cy="85355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67791" y="5126200"/>
            <a:ext cx="177843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Ensemble Methods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351359" y="5466040"/>
            <a:ext cx="7294721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Implement advanced ensemble techniques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19" y="5869900"/>
            <a:ext cx="711279" cy="85355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51359" y="6006703"/>
            <a:ext cx="177843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Larger Datasets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1351359" y="6319599"/>
            <a:ext cx="7294721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Incorporate more comprehensive patient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497919" y="7053062"/>
            <a:ext cx="8148161" cy="832009"/>
          </a:xfrm>
          <a:prstGeom prst="roundRect">
            <a:avLst>
              <a:gd name="adj" fmla="val 2565"/>
            </a:avLst>
          </a:prstGeom>
          <a:solidFill>
            <a:srgbClr val="BEF3E2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7096720"/>
            <a:ext cx="177760" cy="14216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60001" y="7145992"/>
            <a:ext cx="7543919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Impact: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This research contributes to early liver disease detection, potentially improving patient outcomes through data-driven healthcare solutions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9">
            <a:extLst>
              <a:ext uri="{FF2B5EF4-FFF2-40B4-BE49-F238E27FC236}">
                <a16:creationId xmlns:a16="http://schemas.microsoft.com/office/drawing/2014/main" id="{6A916BC2-7C7E-E637-DE97-1EA01787E4D4}"/>
              </a:ext>
            </a:extLst>
          </p:cNvPr>
          <p:cNvSpPr/>
          <p:nvPr/>
        </p:nvSpPr>
        <p:spPr>
          <a:xfrm>
            <a:off x="497918" y="903249"/>
            <a:ext cx="8300393" cy="698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Future Enhancements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A86DB-0CED-0F49-C090-B46F0817C452}"/>
              </a:ext>
            </a:extLst>
          </p:cNvPr>
          <p:cNvSpPr txBox="1"/>
          <p:nvPr/>
        </p:nvSpPr>
        <p:spPr>
          <a:xfrm>
            <a:off x="1338147" y="1622613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Advanced Feature Engineering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92BFA-413A-DE3B-57D0-2F525B37C5C5}"/>
              </a:ext>
            </a:extLst>
          </p:cNvPr>
          <p:cNvSpPr txBox="1"/>
          <p:nvPr/>
        </p:nvSpPr>
        <p:spPr>
          <a:xfrm>
            <a:off x="1555593" y="3007239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Ensemble Methods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94178-99E5-3C4F-02E8-E280D1D9A05B}"/>
              </a:ext>
            </a:extLst>
          </p:cNvPr>
          <p:cNvSpPr txBox="1"/>
          <p:nvPr/>
        </p:nvSpPr>
        <p:spPr>
          <a:xfrm>
            <a:off x="1612061" y="4369373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Larger Datasets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CA63C-703C-92D2-B6CA-E26F2537DBB3}"/>
              </a:ext>
            </a:extLst>
          </p:cNvPr>
          <p:cNvSpPr txBox="1"/>
          <p:nvPr/>
        </p:nvSpPr>
        <p:spPr>
          <a:xfrm>
            <a:off x="1338147" y="2068384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Develop more sophisticated feature combinations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0D2FEB6F-8F43-2680-47CF-FFDF795A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93" y="1518998"/>
            <a:ext cx="711279" cy="853559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AB1159B0-7AF6-2104-43C8-3338CEEA1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8" y="2910857"/>
            <a:ext cx="711279" cy="853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DA258C-766B-AC17-7BA1-61142A4F6278}"/>
              </a:ext>
            </a:extLst>
          </p:cNvPr>
          <p:cNvSpPr txBox="1"/>
          <p:nvPr/>
        </p:nvSpPr>
        <p:spPr>
          <a:xfrm>
            <a:off x="1555593" y="3453010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Implement advanced ensemble techniques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C7CB2E4C-3359-CCF0-64C8-1D48B1F94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68" y="4394160"/>
            <a:ext cx="711279" cy="853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FB1783-F581-94A6-E740-073BDE07DC3B}"/>
              </a:ext>
            </a:extLst>
          </p:cNvPr>
          <p:cNvSpPr txBox="1"/>
          <p:nvPr/>
        </p:nvSpPr>
        <p:spPr>
          <a:xfrm>
            <a:off x="1620068" y="4820830"/>
            <a:ext cx="731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Incorporate more comprehensive patient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844847-8D12-88CB-13CE-2CEE5362ED6F}"/>
              </a:ext>
            </a:extLst>
          </p:cNvPr>
          <p:cNvSpPr txBox="1"/>
          <p:nvPr/>
        </p:nvSpPr>
        <p:spPr>
          <a:xfrm>
            <a:off x="1788080" y="6082886"/>
            <a:ext cx="7315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Impact: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 This research contributes to early liver disease detection, potentially improving patient outcomes through data-driven healthcare solutions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4C8A1E37-4B9F-6EDE-0BA7-8C81022C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188" y="6217724"/>
            <a:ext cx="177760" cy="142161"/>
          </a:xfrm>
          <a:prstGeom prst="rect">
            <a:avLst/>
          </a:prstGeom>
        </p:spPr>
      </p:pic>
      <p:pic>
        <p:nvPicPr>
          <p:cNvPr id="1026" name="Picture 2" descr="AI plus CT improves cirrhosis prediction in liver disease patients |  AuntMinnie">
            <a:extLst>
              <a:ext uri="{FF2B5EF4-FFF2-40B4-BE49-F238E27FC236}">
                <a16:creationId xmlns:a16="http://schemas.microsoft.com/office/drawing/2014/main" id="{53F64DA0-F892-9DDE-89CD-A00848188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68" y="501806"/>
            <a:ext cx="5130755" cy="5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4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st Thank You Quotes and Sayings for 2025 | Shutterfly">
            <a:extLst>
              <a:ext uri="{FF2B5EF4-FFF2-40B4-BE49-F238E27FC236}">
                <a16:creationId xmlns:a16="http://schemas.microsoft.com/office/drawing/2014/main" id="{F5BE8F0F-4129-D20B-1B8E-5CE20C4C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73" y="690037"/>
            <a:ext cx="9177454" cy="6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612</Words>
  <Application>Microsoft Office PowerPoint</Application>
  <PresentationFormat>Custom</PresentationFormat>
  <Paragraphs>128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Inter Medium</vt:lpstr>
      <vt:lpstr>Arial</vt:lpstr>
      <vt:lpstr>DM Sans Light</vt:lpstr>
      <vt:lpstr>Aptos</vt:lpstr>
      <vt:lpstr>DM Sans Semi Bold</vt:lpstr>
      <vt:lpstr>Times New Roman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lastModifiedBy>Kota Ashwitha</cp:lastModifiedBy>
  <cp:revision>7</cp:revision>
  <dcterms:created xsi:type="dcterms:W3CDTF">2025-09-26T10:04:21Z</dcterms:created>
  <dcterms:modified xsi:type="dcterms:W3CDTF">2025-09-29T04:29:39Z</dcterms:modified>
</cp:coreProperties>
</file>